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lpRLJiuLrJOMOnFsg/lNNDmMS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9de6d18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g89de6d18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91c4a2c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8a91c4a2c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a91c4a2c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a91c4a2c0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8a91c4a2c0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aa8247ddf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aa8247ddf_1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8aa8247ddf_1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a91c4a2c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a91c4a2c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8a91c4a2c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a91c4a2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a91c4a2c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8a91c4a2c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aa8247dd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aa8247ddf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8aa8247ddf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feng.lix@husky.neu.edu" TargetMode="External"/><Relationship Id="rId7" Type="http://schemas.openxmlformats.org/officeDocument/2006/relationships/hyperlink" Target="mailto:shah.chir@northeastern.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amrakhyani.s@husky.neu.edu" TargetMode="External"/><Relationship Id="rId5" Type="http://schemas.openxmlformats.org/officeDocument/2006/relationships/hyperlink" Target="mailto:pawar.m@husky.neu.edu" TargetMode="External"/><Relationship Id="rId4" Type="http://schemas.openxmlformats.org/officeDocument/2006/relationships/hyperlink" Target="mailto:muralidharan.p@husky.neu.ed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477078" y="516835"/>
            <a:ext cx="3100136" cy="21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ALY 6080 Integrated Experiential Learn </a:t>
            </a:r>
            <a:br>
              <a:rPr lang="en-US" sz="2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XN Final Project </a:t>
            </a:r>
            <a:br>
              <a:rPr lang="en-US" sz="33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June 23,2020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411480" y="3049524"/>
            <a:ext cx="3165734" cy="222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sz="1400" i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en-US" sz="1400" i="1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1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GROUP 5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POORNIMA MURALIDHARAN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CHIRAG SHAH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LIXUAN FENG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MANAS A PAWAR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▪"/>
            </a:pPr>
            <a:r>
              <a:rPr lang="en-US"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SANGEETA RAMRAKHYANI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10609742" y="6459785"/>
            <a:ext cx="6027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91" name="Google Shape;91;p1" descr="A person holding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090" r="13961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"/>
          <p:cNvCxnSpPr/>
          <p:nvPr/>
        </p:nvCxnSpPr>
        <p:spPr>
          <a:xfrm>
            <a:off x="704088" y="2697480"/>
            <a:ext cx="2596896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9de6d18b2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9" name="Google Shape;189;g89de6d18b2_0_0"/>
          <p:cNvSpPr txBox="1">
            <a:spLocks noGrp="1"/>
          </p:cNvSpPr>
          <p:nvPr>
            <p:ph type="title" idx="4294967295"/>
          </p:nvPr>
        </p:nvSpPr>
        <p:spPr>
          <a:xfrm>
            <a:off x="169174" y="688000"/>
            <a:ext cx="47319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Associated Competencies</a:t>
            </a:r>
            <a:endParaRPr sz="4200"/>
          </a:p>
        </p:txBody>
      </p:sp>
      <p:sp>
        <p:nvSpPr>
          <p:cNvPr id="190" name="Google Shape;190;g89de6d18b2_0_0"/>
          <p:cNvSpPr txBox="1"/>
          <p:nvPr/>
        </p:nvSpPr>
        <p:spPr>
          <a:xfrm>
            <a:off x="9347454" y="6385023"/>
            <a:ext cx="25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Chirag Shah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89de6d18b2_0_0"/>
          <p:cNvSpPr txBox="1"/>
          <p:nvPr/>
        </p:nvSpPr>
        <p:spPr>
          <a:xfrm>
            <a:off x="169170" y="1275388"/>
            <a:ext cx="43617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❑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900">
                <a:solidFill>
                  <a:schemeClr val="dk1"/>
                </a:solidFill>
              </a:rPr>
              <a:t>Word Cloud</a:t>
            </a: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graph describes the top associated competencies for all the programs.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❑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Management and Development are the top competencies</a:t>
            </a:r>
            <a:r>
              <a:rPr lang="en-US" sz="1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9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9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9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g89de6d18b2_0_0"/>
          <p:cNvCxnSpPr/>
          <p:nvPr/>
        </p:nvCxnSpPr>
        <p:spPr>
          <a:xfrm>
            <a:off x="1091581" y="1222377"/>
            <a:ext cx="2375700" cy="0"/>
          </a:xfrm>
          <a:prstGeom prst="straightConnector1">
            <a:avLst/>
          </a:prstGeom>
          <a:noFill/>
          <a:ln w="1905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3" name="Google Shape;193;g89de6d18b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825" y="237750"/>
            <a:ext cx="7821176" cy="61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9" name="Google Shape;199;p9"/>
          <p:cNvSpPr txBox="1">
            <a:spLocks noGrp="1"/>
          </p:cNvSpPr>
          <p:nvPr>
            <p:ph type="title" idx="4294967295"/>
          </p:nvPr>
        </p:nvSpPr>
        <p:spPr>
          <a:xfrm>
            <a:off x="169175" y="330200"/>
            <a:ext cx="44577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Top 5 Program Skills and 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LDR course skills</a:t>
            </a:r>
            <a:endParaRPr sz="2200"/>
          </a:p>
        </p:txBody>
      </p:sp>
      <p:pic>
        <p:nvPicPr>
          <p:cNvPr id="200" name="Google Shape;200;p9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875" y="0"/>
            <a:ext cx="7406525" cy="356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 txBox="1"/>
          <p:nvPr/>
        </p:nvSpPr>
        <p:spPr>
          <a:xfrm>
            <a:off x="9347454" y="6385023"/>
            <a:ext cx="25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Chirag Shah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354675" y="1331050"/>
            <a:ext cx="4245900" cy="53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Bar chart shows the top 5 skills based on the three programs.</a:t>
            </a:r>
            <a:endParaRPr sz="2400"/>
          </a:p>
          <a:p>
            <a:pPr marL="28575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PJM and LDR are both offering CMN6000 course.</a:t>
            </a:r>
            <a:endParaRPr sz="2400"/>
          </a:p>
          <a:p>
            <a:pPr marL="28575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scatter plot of LDR Program shows the variation of number of skills in LDR program.</a:t>
            </a:r>
            <a:endParaRPr sz="2400"/>
          </a:p>
          <a:p>
            <a:pPr marL="28575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more LDR courses with skills between 15 to 30 range.</a:t>
            </a:r>
            <a:endParaRPr sz="2400"/>
          </a:p>
          <a:p>
            <a:pPr marL="28575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11 LDR courses which is offered by LDR Program.</a:t>
            </a:r>
            <a:endParaRPr sz="2400"/>
          </a:p>
        </p:txBody>
      </p:sp>
      <p:cxnSp>
        <p:nvCxnSpPr>
          <p:cNvPr id="203" name="Google Shape;203;p9"/>
          <p:cNvCxnSpPr/>
          <p:nvPr/>
        </p:nvCxnSpPr>
        <p:spPr>
          <a:xfrm>
            <a:off x="1330120" y="1079000"/>
            <a:ext cx="2295000" cy="0"/>
          </a:xfrm>
          <a:prstGeom prst="straightConnector1">
            <a:avLst/>
          </a:prstGeom>
          <a:noFill/>
          <a:ln w="1905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4" name="Google Shape;20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775" y="3566025"/>
            <a:ext cx="7759874" cy="28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a91c4a2c0_1_0"/>
          <p:cNvSpPr/>
          <p:nvPr/>
        </p:nvSpPr>
        <p:spPr>
          <a:xfrm>
            <a:off x="1729725" y="5439400"/>
            <a:ext cx="7164000" cy="948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8a91c4a2c0_1_0"/>
          <p:cNvSpPr txBox="1">
            <a:spLocks noGrp="1"/>
          </p:cNvSpPr>
          <p:nvPr>
            <p:ph type="title"/>
          </p:nvPr>
        </p:nvSpPr>
        <p:spPr>
          <a:xfrm>
            <a:off x="200284" y="-327754"/>
            <a:ext cx="5219100" cy="14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Overview course skills </a:t>
            </a:r>
            <a:endParaRPr sz="2200"/>
          </a:p>
        </p:txBody>
      </p:sp>
      <p:sp>
        <p:nvSpPr>
          <p:cNvPr id="211" name="Google Shape;211;g8a91c4a2c0_1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12" name="Google Shape;212;g8a91c4a2c0_1_0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250" y="675450"/>
            <a:ext cx="11279200" cy="46776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3" name="Google Shape;213;g8a91c4a2c0_1_0"/>
          <p:cNvSpPr txBox="1"/>
          <p:nvPr/>
        </p:nvSpPr>
        <p:spPr>
          <a:xfrm>
            <a:off x="9353725" y="6395905"/>
            <a:ext cx="337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Lixuan Feng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8a91c4a2c0_1_0"/>
          <p:cNvSpPr txBox="1"/>
          <p:nvPr/>
        </p:nvSpPr>
        <p:spPr>
          <a:xfrm>
            <a:off x="1948228" y="5439400"/>
            <a:ext cx="7164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Noto Sans Symbols"/>
              <a:buChar char="❑"/>
            </a:pPr>
            <a:r>
              <a:rPr lang="en-US"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 courses of them have involved over 18 skills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Noto Sans Symbols"/>
              <a:buChar char="❑"/>
            </a:pPr>
            <a:r>
              <a:rPr lang="en-US"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courses involved less or equal 10 skills 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g8a91c4a2c0_1_0"/>
          <p:cNvCxnSpPr/>
          <p:nvPr/>
        </p:nvCxnSpPr>
        <p:spPr>
          <a:xfrm>
            <a:off x="315623" y="576379"/>
            <a:ext cx="3870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>
            <a:spLocks noGrp="1"/>
          </p:cNvSpPr>
          <p:nvPr>
            <p:ph type="title"/>
          </p:nvPr>
        </p:nvSpPr>
        <p:spPr>
          <a:xfrm>
            <a:off x="156584" y="348221"/>
            <a:ext cx="5218979" cy="14005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Course skills Outlier</a:t>
            </a:r>
            <a:endParaRPr sz="2200"/>
          </a:p>
        </p:txBody>
      </p:sp>
      <p:sp>
        <p:nvSpPr>
          <p:cNvPr id="221" name="Google Shape;22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22" name="Google Shape;222;p10"/>
          <p:cNvSpPr txBox="1"/>
          <p:nvPr/>
        </p:nvSpPr>
        <p:spPr>
          <a:xfrm>
            <a:off x="9353725" y="6395905"/>
            <a:ext cx="337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Lixuan Feng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 txBox="1"/>
          <p:nvPr/>
        </p:nvSpPr>
        <p:spPr>
          <a:xfrm>
            <a:off x="7800250" y="1436650"/>
            <a:ext cx="5598600" cy="58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❏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LDR 6140 (LDR)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and Implementation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❏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PJM 6075 (PJM) </a:t>
            </a:r>
            <a:r>
              <a:rPr lang="en-US" sz="1900">
                <a:solidFill>
                  <a:schemeClr val="dk1"/>
                </a:solidFill>
              </a:rPr>
              <a:t>Project Finance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10"/>
          <p:cNvCxnSpPr/>
          <p:nvPr/>
        </p:nvCxnSpPr>
        <p:spPr>
          <a:xfrm>
            <a:off x="424873" y="1293091"/>
            <a:ext cx="3870036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5" name="Google Shape;22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75" y="1512875"/>
            <a:ext cx="7201652" cy="5009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6" name="Google Shape;226;p10"/>
          <p:cNvSpPr txBox="1"/>
          <p:nvPr/>
        </p:nvSpPr>
        <p:spPr>
          <a:xfrm>
            <a:off x="6591000" y="2982475"/>
            <a:ext cx="20196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Upper whisker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7358225" y="3516475"/>
            <a:ext cx="1149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Upper hinge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10"/>
          <p:cNvCxnSpPr/>
          <p:nvPr/>
        </p:nvCxnSpPr>
        <p:spPr>
          <a:xfrm>
            <a:off x="6991725" y="4162325"/>
            <a:ext cx="863100" cy="3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10"/>
          <p:cNvCxnSpPr/>
          <p:nvPr/>
        </p:nvCxnSpPr>
        <p:spPr>
          <a:xfrm>
            <a:off x="7002750" y="4315275"/>
            <a:ext cx="9396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10"/>
          <p:cNvCxnSpPr/>
          <p:nvPr/>
        </p:nvCxnSpPr>
        <p:spPr>
          <a:xfrm rot="10800000" flipH="1">
            <a:off x="6926275" y="3288375"/>
            <a:ext cx="131100" cy="3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10"/>
          <p:cNvCxnSpPr/>
          <p:nvPr/>
        </p:nvCxnSpPr>
        <p:spPr>
          <a:xfrm rot="10800000" flipH="1">
            <a:off x="6959050" y="3736375"/>
            <a:ext cx="2730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10"/>
          <p:cNvSpPr txBox="1"/>
          <p:nvPr/>
        </p:nvSpPr>
        <p:spPr>
          <a:xfrm>
            <a:off x="7854825" y="4003013"/>
            <a:ext cx="8085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Median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8007825" y="4468225"/>
            <a:ext cx="1345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Lower hinge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>
            <a:off x="6926275" y="4479150"/>
            <a:ext cx="163800" cy="33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" name="Google Shape;235;p10"/>
          <p:cNvSpPr txBox="1"/>
          <p:nvPr/>
        </p:nvSpPr>
        <p:spPr>
          <a:xfrm>
            <a:off x="6860725" y="4905200"/>
            <a:ext cx="1595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lower whisker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" name="Google Shape;236;p10"/>
          <p:cNvCxnSpPr/>
          <p:nvPr/>
        </p:nvCxnSpPr>
        <p:spPr>
          <a:xfrm rot="10800000" flipH="1">
            <a:off x="6587625" y="2032075"/>
            <a:ext cx="174900" cy="1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10"/>
          <p:cNvSpPr txBox="1"/>
          <p:nvPr/>
        </p:nvSpPr>
        <p:spPr>
          <a:xfrm>
            <a:off x="6412825" y="1693325"/>
            <a:ext cx="1149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Outliers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 txBox="1"/>
          <p:nvPr/>
        </p:nvSpPr>
        <p:spPr>
          <a:xfrm>
            <a:off x="8903675" y="2555525"/>
            <a:ext cx="36816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❏"/>
            </a:pPr>
            <a:r>
              <a:rPr lang="en-US" sz="1900">
                <a:solidFill>
                  <a:schemeClr val="dk1"/>
                </a:solidFill>
              </a:rPr>
              <a:t>(SLDR) </a:t>
            </a: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LDR 6410, Leadership/Organization </a:t>
            </a: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in Sport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LDR 6430 </a:t>
            </a: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Sports Law </a:t>
            </a: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LDR 6470 </a:t>
            </a: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Bystander Strategies for </a:t>
            </a: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the Prevention of </a:t>
            </a: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Gender-Based Violence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5" name="Google Shape;245;p11"/>
          <p:cNvSpPr txBox="1">
            <a:spLocks noGrp="1"/>
          </p:cNvSpPr>
          <p:nvPr>
            <p:ph type="title"/>
          </p:nvPr>
        </p:nvSpPr>
        <p:spPr>
          <a:xfrm>
            <a:off x="6972909" y="730971"/>
            <a:ext cx="5219100" cy="14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Associated competency</a:t>
            </a:r>
            <a:endParaRPr sz="2200"/>
          </a:p>
        </p:txBody>
      </p:sp>
      <p:cxnSp>
        <p:nvCxnSpPr>
          <p:cNvPr id="246" name="Google Shape;246;p11"/>
          <p:cNvCxnSpPr/>
          <p:nvPr/>
        </p:nvCxnSpPr>
        <p:spPr>
          <a:xfrm>
            <a:off x="7182678" y="1728391"/>
            <a:ext cx="272332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7" name="Google Shape;24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200" y="1071574"/>
            <a:ext cx="5643050" cy="399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p11"/>
          <p:cNvSpPr txBox="1"/>
          <p:nvPr/>
        </p:nvSpPr>
        <p:spPr>
          <a:xfrm>
            <a:off x="6682475" y="1993450"/>
            <a:ext cx="4751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associated competency per program:</a:t>
            </a:r>
            <a:endParaRPr sz="2200"/>
          </a:p>
          <a:p>
            <a:pPr marL="28575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LDR: 7 </a:t>
            </a:r>
            <a:endParaRPr sz="2200"/>
          </a:p>
          <a:p>
            <a:pPr marL="28575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PJM: 13</a:t>
            </a:r>
            <a:endParaRPr sz="2200"/>
          </a:p>
          <a:p>
            <a:pPr marL="28575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SLDR: 6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Overlap associated competency:</a:t>
            </a:r>
            <a:endParaRPr sz="2200"/>
          </a:p>
          <a:p>
            <a:pPr marL="28575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 Management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9353725" y="6395905"/>
            <a:ext cx="337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Lixuan Feng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1"/>
          <p:cNvSpPr txBox="1"/>
          <p:nvPr/>
        </p:nvSpPr>
        <p:spPr>
          <a:xfrm>
            <a:off x="4599300" y="207575"/>
            <a:ext cx="62925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4599300" y="1728400"/>
            <a:ext cx="1518600" cy="209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3332050" y="1649625"/>
            <a:ext cx="9615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11"/>
          <p:cNvCxnSpPr>
            <a:stCxn id="251" idx="3"/>
          </p:cNvCxnSpPr>
          <p:nvPr/>
        </p:nvCxnSpPr>
        <p:spPr>
          <a:xfrm>
            <a:off x="6117900" y="1833100"/>
            <a:ext cx="469800" cy="208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59" name="Google Shape;259;p12"/>
          <p:cNvSpPr txBox="1">
            <a:spLocks noGrp="1"/>
          </p:cNvSpPr>
          <p:nvPr>
            <p:ph type="title" idx="4294967295"/>
          </p:nvPr>
        </p:nvSpPr>
        <p:spPr>
          <a:xfrm>
            <a:off x="377675" y="628711"/>
            <a:ext cx="5261100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Most skills offered by each program</a:t>
            </a:r>
            <a:endParaRPr sz="2200"/>
          </a:p>
        </p:txBody>
      </p:sp>
      <p:pic>
        <p:nvPicPr>
          <p:cNvPr id="260" name="Google Shape;26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875" y="1842039"/>
            <a:ext cx="7248975" cy="18771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1" name="Google Shape;26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876" y="3776275"/>
            <a:ext cx="7248974" cy="23252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2" name="Google Shape;262;p12"/>
          <p:cNvSpPr txBox="1"/>
          <p:nvPr/>
        </p:nvSpPr>
        <p:spPr>
          <a:xfrm>
            <a:off x="8543486" y="6384504"/>
            <a:ext cx="33813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Poornima Muralidharan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12"/>
          <p:cNvCxnSpPr/>
          <p:nvPr/>
        </p:nvCxnSpPr>
        <p:spPr>
          <a:xfrm>
            <a:off x="1044404" y="1530847"/>
            <a:ext cx="2275266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12"/>
          <p:cNvSpPr txBox="1"/>
          <p:nvPr/>
        </p:nvSpPr>
        <p:spPr>
          <a:xfrm>
            <a:off x="487875" y="1842050"/>
            <a:ext cx="4188000" cy="3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Clustered bar graph that shows skills which are obtained after learning the respective course in each program.</a:t>
            </a:r>
            <a:endParaRPr sz="2000"/>
          </a:p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are the most offered skills in each program</a:t>
            </a:r>
            <a:endParaRPr sz="2000"/>
          </a:p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 PJM has 26 courses. </a:t>
            </a:r>
            <a:endParaRPr sz="2000"/>
          </a:p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skills provided by PJM  are Change management, Leadership, Project Management, Project Planning, Stakeholder Analysis.</a:t>
            </a:r>
            <a:endParaRPr sz="2000"/>
          </a:p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 leadership has 11 courses.</a:t>
            </a:r>
            <a:endParaRPr sz="2000"/>
          </a:p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skills provided are Communication, Critical thinking, Leadership, Management, Presentations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a91c4a2c0_0_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71" name="Google Shape;271;g8a91c4a2c0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100" y="1396125"/>
            <a:ext cx="9748775" cy="27545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2" name="Google Shape;272;g8a91c4a2c0_0_36"/>
          <p:cNvSpPr txBox="1"/>
          <p:nvPr/>
        </p:nvSpPr>
        <p:spPr>
          <a:xfrm>
            <a:off x="764100" y="4499700"/>
            <a:ext cx="85371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❑"/>
            </a:pPr>
            <a:r>
              <a:rPr lang="en-US" sz="1900">
                <a:solidFill>
                  <a:schemeClr val="dk1"/>
                </a:solidFill>
              </a:rPr>
              <a:t>MS LDR Sports program has 11 courses </a:t>
            </a:r>
            <a:endParaRPr sz="2100">
              <a:solidFill>
                <a:schemeClr val="dk1"/>
              </a:solidFill>
            </a:endParaRPr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❑"/>
            </a:pPr>
            <a:r>
              <a:rPr lang="en-US" sz="1900">
                <a:solidFill>
                  <a:schemeClr val="dk1"/>
                </a:solidFill>
              </a:rPr>
              <a:t>Top skills provided are Addressing Ethical Concerns, Economics, Leadership, Sports Management.</a:t>
            </a:r>
            <a:endParaRPr sz="2100">
              <a:solidFill>
                <a:schemeClr val="dk1"/>
              </a:solidFill>
            </a:endParaRPr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❑"/>
            </a:pPr>
            <a:r>
              <a:rPr lang="en-US" sz="1900">
                <a:solidFill>
                  <a:schemeClr val="dk1"/>
                </a:solidFill>
              </a:rPr>
              <a:t>Leadership is the common skill provided by all three programs. 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aa8247ddf_17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" name="sangeeta#4_Trim">
            <a:hlinkClick r:id="" action="ppaction://media"/>
            <a:extLst>
              <a:ext uri="{FF2B5EF4-FFF2-40B4-BE49-F238E27FC236}">
                <a16:creationId xmlns:a16="http://schemas.microsoft.com/office/drawing/2014/main" id="{67A2B1AA-8955-41BD-92CC-3B7CDA369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6300" y="0"/>
            <a:ext cx="10256298" cy="6737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body" idx="1"/>
          </p:nvPr>
        </p:nvSpPr>
        <p:spPr>
          <a:xfrm>
            <a:off x="4187150" y="576475"/>
            <a:ext cx="7026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data contains skills of 45 courses in 3 CPS programs</a:t>
            </a:r>
            <a:endParaRPr sz="3400"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1800"/>
              <a:t>Analysis was easier after binary encoding of the data with 413 columns.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 total of 21 courses offer about 18 skills to the students.</a:t>
            </a:r>
            <a:endParaRPr sz="3400"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LDR6140 in LDR program provide the highest number of skills, whereas LDR6470 in SLDR Program offer the lowest number of skills.</a:t>
            </a:r>
            <a:endParaRPr sz="3400"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Management is the top associated competency offered by the program.</a:t>
            </a:r>
            <a:endParaRPr sz="3400"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PJM program courses offers highest number of skills among all three programs.</a:t>
            </a:r>
            <a:endParaRPr sz="3400"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Leadership skill is offered by most of the courses by MS Leadership and SLDR Programs.</a:t>
            </a:r>
            <a:endParaRPr sz="3400"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MS Leadership program has more Student learning outcomes.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Project Outcome: The Interactive dashboard can be used with ease by academic advisors to view the courses based on skills of interest.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cxnSp>
        <p:nvCxnSpPr>
          <p:cNvPr id="288" name="Google Shape;288;p13"/>
          <p:cNvCxnSpPr/>
          <p:nvPr/>
        </p:nvCxnSpPr>
        <p:spPr>
          <a:xfrm>
            <a:off x="1120612" y="1233456"/>
            <a:ext cx="102624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9" name="Google Shape;289;p13" descr="Presentation with Checkl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948" y="1881807"/>
            <a:ext cx="2940183" cy="2940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1164772" y="16685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Acknowledgements</a:t>
            </a:r>
            <a:endParaRPr/>
          </a:p>
        </p:txBody>
      </p:sp>
      <p:sp>
        <p:nvSpPr>
          <p:cNvPr id="295" name="Google Shape;29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6" name="Google Shape;296;p15"/>
          <p:cNvSpPr txBox="1"/>
          <p:nvPr/>
        </p:nvSpPr>
        <p:spPr>
          <a:xfrm>
            <a:off x="968828" y="1548486"/>
            <a:ext cx="4094747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Chirag Shah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Poornima Muralidharan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Sangeeta Ramrakhyani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Chirag Shah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Lixuan Feng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Manas A Pawar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5"/>
          <p:cNvSpPr txBox="1"/>
          <p:nvPr/>
        </p:nvSpPr>
        <p:spPr>
          <a:xfrm>
            <a:off x="5659967" y="1617612"/>
            <a:ext cx="4094747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Sangeeta Ramrakhyani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Contribution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15"/>
          <p:cNvCxnSpPr/>
          <p:nvPr/>
        </p:nvCxnSpPr>
        <p:spPr>
          <a:xfrm>
            <a:off x="1344168" y="1115568"/>
            <a:ext cx="2350008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9" name="Google Shape;299;p15"/>
          <p:cNvGrpSpPr/>
          <p:nvPr/>
        </p:nvGrpSpPr>
        <p:grpSpPr>
          <a:xfrm>
            <a:off x="851410" y="3679907"/>
            <a:ext cx="5436793" cy="2676443"/>
            <a:chOff x="-55" y="256720"/>
            <a:chExt cx="6910500" cy="3599867"/>
          </a:xfrm>
        </p:grpSpPr>
        <p:sp>
          <p:nvSpPr>
            <p:cNvPr id="300" name="Google Shape;300;p15"/>
            <p:cNvSpPr/>
            <p:nvPr/>
          </p:nvSpPr>
          <p:spPr>
            <a:xfrm>
              <a:off x="0" y="1194837"/>
              <a:ext cx="6910387" cy="266175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5"/>
            <p:cNvSpPr txBox="1"/>
            <p:nvPr/>
          </p:nvSpPr>
          <p:spPr>
            <a:xfrm>
              <a:off x="-55" y="256720"/>
              <a:ext cx="6910500" cy="26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6300" tIns="1353800" rIns="536300" bIns="113775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Feng, Lixuan: </a:t>
              </a:r>
              <a:r>
                <a:rPr lang="en-US" sz="12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3"/>
                </a:rPr>
                <a:t>feng.lix@husky.neu.edu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Muralidharan, Poornima: </a:t>
              </a:r>
              <a:r>
                <a:rPr lang="en-US" sz="12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muralidharan.p@husky.neu.edu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Pawar, Manas: </a:t>
              </a:r>
              <a:r>
                <a:rPr lang="en-US" sz="12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/>
                </a:rPr>
                <a:t>pawar.m@husky.neu.edu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Ramrakhyani, Sangeeta: </a:t>
              </a:r>
              <a:r>
                <a:rPr lang="en-US" sz="12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/>
                </a:rPr>
                <a:t>ramrakhyani.s@husky.neu.edu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Shah, Chirag: </a:t>
              </a:r>
              <a:r>
                <a:rPr lang="en-US" sz="12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7"/>
                </a:rPr>
                <a:t>shah.chir@northeastern.edu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331767" y="1185761"/>
              <a:ext cx="3840454" cy="80378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5"/>
            <p:cNvSpPr txBox="1"/>
            <p:nvPr/>
          </p:nvSpPr>
          <p:spPr>
            <a:xfrm>
              <a:off x="371005" y="1224999"/>
              <a:ext cx="3761978" cy="725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0" rIns="1828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 b="1" i="0" u="sng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Contact</a:t>
              </a: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396574" y="265811"/>
            <a:ext cx="114074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770598" y="4676513"/>
            <a:ext cx="7992267" cy="1247570"/>
            <a:chOff x="9690" y="843359"/>
            <a:chExt cx="11391486" cy="2643156"/>
          </a:xfrm>
        </p:grpSpPr>
        <p:sp>
          <p:nvSpPr>
            <p:cNvPr id="101" name="Google Shape;101;p2"/>
            <p:cNvSpPr/>
            <p:nvPr/>
          </p:nvSpPr>
          <p:spPr>
            <a:xfrm>
              <a:off x="9690" y="843359"/>
              <a:ext cx="3835161" cy="1150548"/>
            </a:xfrm>
            <a:prstGeom prst="chevron">
              <a:avLst>
                <a:gd name="adj" fmla="val 30000"/>
              </a:avLst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354854" y="843359"/>
              <a:ext cx="3144833" cy="1150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050" tIns="142050" rIns="142050" bIns="14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Cleaning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690" y="1993908"/>
              <a:ext cx="3489997" cy="1492607"/>
            </a:xfrm>
            <a:prstGeom prst="rect">
              <a:avLst/>
            </a:prstGeom>
            <a:solidFill>
              <a:srgbClr val="F7D5CB">
                <a:alpha val="89411"/>
              </a:srgbClr>
            </a:solidFill>
            <a:ln w="12700" cap="flat" cmpd="sng">
              <a:solidFill>
                <a:srgbClr val="F7D5CB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9690" y="1993908"/>
              <a:ext cx="3489997" cy="1492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32000" rIns="182875" bIns="551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Python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787853" y="843359"/>
              <a:ext cx="3835161" cy="1150548"/>
            </a:xfrm>
            <a:prstGeom prst="chevron">
              <a:avLst>
                <a:gd name="adj" fmla="val 30000"/>
              </a:avLst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4133017" y="843359"/>
              <a:ext cx="3144833" cy="1150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050" tIns="142050" rIns="142050" bIns="14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Reshaping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787853" y="1993908"/>
              <a:ext cx="3489997" cy="1492607"/>
            </a:xfrm>
            <a:prstGeom prst="rect">
              <a:avLst/>
            </a:prstGeom>
            <a:solidFill>
              <a:srgbClr val="E0E0E0">
                <a:alpha val="89411"/>
              </a:srgbClr>
            </a:solidFill>
            <a:ln w="12700" cap="flat" cmpd="sng">
              <a:solidFill>
                <a:srgbClr val="E0E0E0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3787853" y="1993908"/>
              <a:ext cx="3489997" cy="1492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32000" rIns="0" bIns="551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Python</a:t>
              </a:r>
              <a:endPara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566016" y="843359"/>
              <a:ext cx="3835161" cy="1150548"/>
            </a:xfrm>
            <a:prstGeom prst="chevron">
              <a:avLst>
                <a:gd name="adj" fmla="val 30000"/>
              </a:avLst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7911180" y="843359"/>
              <a:ext cx="3144833" cy="1150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050" tIns="142050" rIns="142050" bIns="14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Exploratory Data Analysis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566016" y="1993908"/>
              <a:ext cx="3489997" cy="1492607"/>
            </a:xfrm>
            <a:prstGeom prst="rect">
              <a:avLst/>
            </a:prstGeom>
            <a:solidFill>
              <a:srgbClr val="FFE8CA">
                <a:alpha val="89411"/>
              </a:srgbClr>
            </a:solidFill>
            <a:ln w="12700" cap="flat" cmpd="sng">
              <a:solidFill>
                <a:srgbClr val="FFE8CA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7566016" y="1993908"/>
              <a:ext cx="3489997" cy="1492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32000" rIns="182875" bIns="551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Python &amp; Tableau tools </a:t>
              </a:r>
              <a:endPara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3" name="Google Shape;113;p2"/>
          <p:cNvCxnSpPr/>
          <p:nvPr/>
        </p:nvCxnSpPr>
        <p:spPr>
          <a:xfrm>
            <a:off x="505703" y="1143927"/>
            <a:ext cx="1475497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2"/>
          <p:cNvSpPr txBox="1"/>
          <p:nvPr/>
        </p:nvSpPr>
        <p:spPr>
          <a:xfrm>
            <a:off x="509871" y="1197141"/>
            <a:ext cx="8706600" cy="30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Sponsor of this project is an Assessment group of CPS in Northeastern University.</a:t>
            </a:r>
            <a:endParaRPr sz="2000"/>
          </a:p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provided contains skills one can acquire from the 45 Courses in 3 CPS Programs – LDR, SLDR and PJM </a:t>
            </a:r>
            <a:endParaRPr sz="2000"/>
          </a:p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 of this project 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-Map the course skill to that of the job skills.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- Create a dashboard for students/faculties to view professional skills 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- Final Output can help students choose the required course.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Analysis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 – Check Null values/missing values</a:t>
            </a:r>
            <a:endParaRPr sz="2000"/>
          </a:p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reshaping – How &amp; Why?</a:t>
            </a:r>
            <a:endParaRPr sz="2000"/>
          </a:p>
          <a:p>
            <a:pPr marL="1714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EDA – Tool used and interpretation of patterns/graphs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566475" y="6002250"/>
            <a:ext cx="8402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 b="1">
                <a:solidFill>
                  <a:schemeClr val="dk1"/>
                </a:solidFill>
              </a:rPr>
              <a:t>Final Project</a:t>
            </a:r>
            <a:r>
              <a:rPr lang="en-US" b="1">
                <a:solidFill>
                  <a:schemeClr val="dk1"/>
                </a:solidFill>
              </a:rPr>
              <a:t> -</a:t>
            </a:r>
            <a:r>
              <a:rPr lang="en-US" sz="1700" b="1">
                <a:solidFill>
                  <a:schemeClr val="dk1"/>
                </a:solidFill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Interactive Dashboard for the use of Academic advisors and students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437322" y="153075"/>
            <a:ext cx="101148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sz="2200"/>
          </a:p>
        </p:txBody>
      </p:sp>
      <p:sp>
        <p:nvSpPr>
          <p:cNvPr id="122" name="Google Shape;122;p3"/>
          <p:cNvSpPr txBox="1">
            <a:spLocks noGrp="1"/>
          </p:cNvSpPr>
          <p:nvPr>
            <p:ph type="body" idx="1"/>
          </p:nvPr>
        </p:nvSpPr>
        <p:spPr>
          <a:xfrm>
            <a:off x="437325" y="918625"/>
            <a:ext cx="11193900" cy="26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Noto Sans Symbols"/>
              <a:buChar char="❑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Descriptive analysis of the dataset.</a:t>
            </a:r>
            <a:endParaRPr sz="3300"/>
          </a:p>
          <a:p>
            <a:pPr marL="2286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Noto Sans Symbols"/>
              <a:buChar char="❑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Data Reshaping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2286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Noto Sans Symbols"/>
              <a:buChar char="❑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Binary encoding for the skills mentioned.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2286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❑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Program column was added to the primary dataset.</a:t>
            </a:r>
            <a:endParaRPr sz="3300"/>
          </a:p>
          <a:p>
            <a:pPr marL="2286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❑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Secondary dataset was divided based on 3 programs.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2286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For Tableau dashboard,  we converted the skills column from wide format to long format based on the courses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00" y="3589775"/>
            <a:ext cx="8997700" cy="30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9396975" y="4310225"/>
            <a:ext cx="245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shows the dataset after doing data preparation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3"/>
          <p:cNvCxnSpPr/>
          <p:nvPr/>
        </p:nvCxnSpPr>
        <p:spPr>
          <a:xfrm>
            <a:off x="692173" y="827179"/>
            <a:ext cx="1790700" cy="0"/>
          </a:xfrm>
          <a:prstGeom prst="straightConnector1">
            <a:avLst/>
          </a:prstGeom>
          <a:noFill/>
          <a:ln w="1905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title" idx="4294967295"/>
          </p:nvPr>
        </p:nvSpPr>
        <p:spPr>
          <a:xfrm>
            <a:off x="7003774" y="-72936"/>
            <a:ext cx="6256800" cy="1116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Skills Distributed in each Program</a:t>
            </a:r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body" idx="4294967295"/>
          </p:nvPr>
        </p:nvSpPr>
        <p:spPr>
          <a:xfrm>
            <a:off x="7690800" y="1245175"/>
            <a:ext cx="4122300" cy="3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Tool : Tableau- A convenient tool for interactive dashboard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28600" lvl="0" indent="-2540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three Bar graphs show the total skills in the courses for each program.</a:t>
            </a:r>
            <a:endParaRPr sz="1800"/>
          </a:p>
          <a:p>
            <a:pPr marL="228600" lvl="0" indent="-2540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Hover shows the Description of the course</a:t>
            </a:r>
            <a:endParaRPr sz="1800"/>
          </a:p>
          <a:p>
            <a:pPr marL="228600" lvl="0" indent="-2540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Majority Skills offered: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       - In PJM : Project Finance, Foundations of Project Management and Capstone	             </a:t>
            </a:r>
            <a:endParaRPr sz="1800"/>
          </a:p>
          <a:p>
            <a:pPr marL="228600" lvl="0" indent="-1397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9094578" y="6409005"/>
            <a:ext cx="338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Sangeeta Ramrakhyani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4"/>
          <p:cNvCxnSpPr/>
          <p:nvPr/>
        </p:nvCxnSpPr>
        <p:spPr>
          <a:xfrm>
            <a:off x="7644822" y="818276"/>
            <a:ext cx="3440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4"/>
          <p:cNvSpPr txBox="1"/>
          <p:nvPr/>
        </p:nvSpPr>
        <p:spPr>
          <a:xfrm>
            <a:off x="299143" y="1319454"/>
            <a:ext cx="48372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725" y="879850"/>
            <a:ext cx="7288874" cy="48572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a91c4a2c0_0_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44" name="Google Shape;144;g8a91c4a2c0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0" y="1003175"/>
            <a:ext cx="8618977" cy="23175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5" name="Google Shape;145;g8a91c4a2c0_0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00" y="3522319"/>
            <a:ext cx="8618973" cy="25904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g8a91c4a2c0_0_21"/>
          <p:cNvSpPr txBox="1"/>
          <p:nvPr/>
        </p:nvSpPr>
        <p:spPr>
          <a:xfrm>
            <a:off x="9452150" y="1003175"/>
            <a:ext cx="2367900" cy="4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- In SLDR : Leadership/Organization in Sport, Sports Law &amp; Developing Leadership Capability.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- In LDR : Strategy Development &amp; Implementation, Leading Teams &amp; Leadership Communication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a91c4a2c0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53" name="Google Shape;153;g8a91c4a2c0_0_0" descr="Sheet 1"/>
          <p:cNvPicPr preferRelativeResize="0"/>
          <p:nvPr/>
        </p:nvPicPr>
        <p:blipFill rotWithShape="1">
          <a:blip r:embed="rId3">
            <a:alphaModFix/>
          </a:blip>
          <a:srcRect r="28248" b="18903"/>
          <a:stretch/>
        </p:blipFill>
        <p:spPr>
          <a:xfrm>
            <a:off x="4076474" y="1395975"/>
            <a:ext cx="7632549" cy="40660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" name="Google Shape;154;g8a91c4a2c0_0_0"/>
          <p:cNvSpPr txBox="1"/>
          <p:nvPr/>
        </p:nvSpPr>
        <p:spPr>
          <a:xfrm>
            <a:off x="527725" y="1527325"/>
            <a:ext cx="3194700" cy="48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❏"/>
            </a:pPr>
            <a:r>
              <a:rPr lang="en-US" sz="1900">
                <a:solidFill>
                  <a:schemeClr val="dk1"/>
                </a:solidFill>
              </a:rPr>
              <a:t>Tool : Tableau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❏"/>
            </a:pPr>
            <a:r>
              <a:rPr lang="en-US" sz="1900">
                <a:solidFill>
                  <a:schemeClr val="dk1"/>
                </a:solidFill>
              </a:rPr>
              <a:t>Tableau helps in hovering around the graphs that help in noting each detail of the data.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The Bar graph shows the total skills in each course.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❏"/>
            </a:pPr>
            <a:r>
              <a:rPr lang="en-US" sz="1700" b="1">
                <a:solidFill>
                  <a:schemeClr val="dk1"/>
                </a:solidFill>
              </a:rPr>
              <a:t>Max skills </a:t>
            </a:r>
            <a:r>
              <a:rPr lang="en-US" sz="1700">
                <a:solidFill>
                  <a:schemeClr val="dk1"/>
                </a:solidFill>
              </a:rPr>
              <a:t>- LDR 6140 Strategy Development and Implementation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❏"/>
            </a:pPr>
            <a:r>
              <a:rPr lang="en-US" sz="1700" b="1">
                <a:solidFill>
                  <a:schemeClr val="dk1"/>
                </a:solidFill>
              </a:rPr>
              <a:t>Least skills </a:t>
            </a:r>
            <a:r>
              <a:rPr lang="en-US" sz="1700">
                <a:solidFill>
                  <a:schemeClr val="dk1"/>
                </a:solidFill>
              </a:rPr>
              <a:t>- LDR 6470 Bystander Strategies for the prevention of gender based violence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❏"/>
            </a:pPr>
            <a:r>
              <a:rPr lang="en-US" sz="1700">
                <a:solidFill>
                  <a:schemeClr val="dk1"/>
                </a:solidFill>
              </a:rPr>
              <a:t>Courses need to be designed such that it covers all the skills. 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155" name="Google Shape;155;g8a91c4a2c0_0_0"/>
          <p:cNvSpPr txBox="1"/>
          <p:nvPr/>
        </p:nvSpPr>
        <p:spPr>
          <a:xfrm>
            <a:off x="527725" y="424825"/>
            <a:ext cx="77280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Skills per course &amp; course outcomes per program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</p:txBody>
      </p:sp>
      <p:cxnSp>
        <p:nvCxnSpPr>
          <p:cNvPr id="156" name="Google Shape;156;g8a91c4a2c0_0_0"/>
          <p:cNvCxnSpPr/>
          <p:nvPr/>
        </p:nvCxnSpPr>
        <p:spPr>
          <a:xfrm>
            <a:off x="527717" y="976065"/>
            <a:ext cx="5917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g8a91c4a2c0_0_0"/>
          <p:cNvSpPr txBox="1"/>
          <p:nvPr/>
        </p:nvSpPr>
        <p:spPr>
          <a:xfrm>
            <a:off x="8801950" y="6356350"/>
            <a:ext cx="266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dk1"/>
                </a:solidFill>
              </a:rPr>
              <a:t>By Manas A Pawar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/>
          </a:blip>
          <a:srcRect t="3446"/>
          <a:stretch/>
        </p:blipFill>
        <p:spPr>
          <a:xfrm>
            <a:off x="1305200" y="507437"/>
            <a:ext cx="9581600" cy="58431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5" name="Google Shape;165;p7"/>
          <p:cNvSpPr txBox="1"/>
          <p:nvPr/>
        </p:nvSpPr>
        <p:spPr>
          <a:xfrm>
            <a:off x="1426575" y="5069775"/>
            <a:ext cx="6544800" cy="10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plot shows the skills with respect to the program titles and is segregated as per the course.</a:t>
            </a:r>
            <a:endParaRPr sz="2200"/>
          </a:p>
          <a:p>
            <a:pPr marL="28575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can access this graph to hover around </a:t>
            </a:r>
            <a:endParaRPr sz="2200"/>
          </a:p>
        </p:txBody>
      </p:sp>
      <p:sp>
        <p:nvSpPr>
          <p:cNvPr id="166" name="Google Shape;166;p7"/>
          <p:cNvSpPr txBox="1"/>
          <p:nvPr/>
        </p:nvSpPr>
        <p:spPr>
          <a:xfrm>
            <a:off x="8933689" y="6391656"/>
            <a:ext cx="33923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i="1" u="none" strike="noStrike" cap="none">
                <a:solidFill>
                  <a:schemeClr val="dk1"/>
                </a:solidFill>
              </a:rPr>
              <a:t>By Manas A Pawar</a:t>
            </a:r>
            <a:endParaRPr sz="120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aa8247ddf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" name="manasslide6 ">
            <a:hlinkClick r:id="" action="ppaction://media"/>
            <a:extLst>
              <a:ext uri="{FF2B5EF4-FFF2-40B4-BE49-F238E27FC236}">
                <a16:creationId xmlns:a16="http://schemas.microsoft.com/office/drawing/2014/main" id="{CB8434F0-3A09-4E55-B1EF-81EC61B325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9" name="Google Shape;179;p8"/>
          <p:cNvSpPr txBox="1">
            <a:spLocks noGrp="1"/>
          </p:cNvSpPr>
          <p:nvPr>
            <p:ph type="title" idx="4294967295"/>
          </p:nvPr>
        </p:nvSpPr>
        <p:spPr>
          <a:xfrm>
            <a:off x="169165" y="688011"/>
            <a:ext cx="5005810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Top 5 Course Skills and competencies</a:t>
            </a:r>
            <a:endParaRPr sz="4200"/>
          </a:p>
        </p:txBody>
      </p:sp>
      <p:sp>
        <p:nvSpPr>
          <p:cNvPr id="180" name="Google Shape;180;p8"/>
          <p:cNvSpPr txBox="1"/>
          <p:nvPr/>
        </p:nvSpPr>
        <p:spPr>
          <a:xfrm>
            <a:off x="9347454" y="6385023"/>
            <a:ext cx="25812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Chirag Shah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592370" y="1377838"/>
            <a:ext cx="43617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Tool: Python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❑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has Seaborn library with different palette’s and styles.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chart describes the top five course skills.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❑"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skills are calculated based on the skill sum.</a:t>
            </a:r>
            <a:endParaRPr sz="19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9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9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8"/>
          <p:cNvCxnSpPr/>
          <p:nvPr/>
        </p:nvCxnSpPr>
        <p:spPr>
          <a:xfrm>
            <a:off x="1091581" y="1222377"/>
            <a:ext cx="2375619" cy="0"/>
          </a:xfrm>
          <a:prstGeom prst="straightConnector1">
            <a:avLst/>
          </a:prstGeom>
          <a:noFill/>
          <a:ln w="1905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3" name="Google Shape;18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650" y="182875"/>
            <a:ext cx="6744573" cy="607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967</Words>
  <Application>Microsoft Office PowerPoint</Application>
  <PresentationFormat>Widescreen</PresentationFormat>
  <Paragraphs>184</Paragraphs>
  <Slides>19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Noto Sans Symbols</vt:lpstr>
      <vt:lpstr>Office Theme</vt:lpstr>
      <vt:lpstr>ALY 6080 Integrated Experiential Learn  XN Final Project  June 23,2020</vt:lpstr>
      <vt:lpstr>Introduction</vt:lpstr>
      <vt:lpstr>Data Preparation</vt:lpstr>
      <vt:lpstr>Skills Distributed in each Program</vt:lpstr>
      <vt:lpstr>PowerPoint Presentation</vt:lpstr>
      <vt:lpstr>PowerPoint Presentation</vt:lpstr>
      <vt:lpstr>PowerPoint Presentation</vt:lpstr>
      <vt:lpstr>PowerPoint Presentation</vt:lpstr>
      <vt:lpstr>Top 5 Course Skills and competencies</vt:lpstr>
      <vt:lpstr>Associated Competencies</vt:lpstr>
      <vt:lpstr>Top 5 Program Skills and  LDR course skills</vt:lpstr>
      <vt:lpstr>Overview course skills </vt:lpstr>
      <vt:lpstr>Course skills Outlier</vt:lpstr>
      <vt:lpstr>Associated competency</vt:lpstr>
      <vt:lpstr>Most skills offered by each program</vt:lpstr>
      <vt:lpstr>PowerPoint Presentation</vt:lpstr>
      <vt:lpstr>PowerPoint Presentation</vt:lpstr>
      <vt:lpstr>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ALY 6080 Integrated Experiential Learn  XN Final Project  June 23,2020</dc:title>
  <cp:lastModifiedBy>Poornima Muralidharan</cp:lastModifiedBy>
  <cp:revision>5</cp:revision>
  <dcterms:modified xsi:type="dcterms:W3CDTF">2020-06-24T21:18:48Z</dcterms:modified>
</cp:coreProperties>
</file>